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League Spartan" charset="1" panose="00000800000000000000"/>
      <p:regular r:id="rId14"/>
    </p:embeddedFont>
    <p:embeddedFont>
      <p:font typeface="Poppins Light" charset="1" panose="02000000000000000000"/>
      <p:regular r:id="rId15"/>
    </p:embeddedFont>
    <p:embeddedFont>
      <p:font typeface="Poppins Light Bold" charset="1" panose="02000000000000000000"/>
      <p:regular r:id="rId16"/>
    </p:embeddedFont>
    <p:embeddedFont>
      <p:font typeface="Poppins Medium" charset="1" panose="02000000000000000000"/>
      <p:regular r:id="rId17"/>
    </p:embeddedFont>
    <p:embeddedFont>
      <p:font typeface="Poppins Medium Bold" charset="1" panose="02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24" Target="slides/slide6.xml" Type="http://schemas.openxmlformats.org/officeDocument/2006/relationships/slide"/><Relationship Id="rId25" Target="slides/slide7.xml" Type="http://schemas.openxmlformats.org/officeDocument/2006/relationships/slide"/><Relationship Id="rId26" Target="slides/slide8.xml" Type="http://schemas.openxmlformats.org/officeDocument/2006/relationships/slide"/><Relationship Id="rId27" Target="slides/slide9.xml" Type="http://schemas.openxmlformats.org/officeDocument/2006/relationships/slide"/><Relationship Id="rId28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1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-2069364" y="4268823"/>
            <a:ext cx="22595520" cy="1387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99"/>
              </a:lnSpc>
            </a:pPr>
            <a:r>
              <a:rPr lang="en-US" sz="9999">
                <a:solidFill>
                  <a:srgbClr val="545454"/>
                </a:solidFill>
                <a:latin typeface="League Spartan"/>
              </a:rPr>
              <a:t>Fake News Detection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704852" y="8731885"/>
            <a:ext cx="3554448" cy="490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Team RazorCode, RIT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272145"/>
            <a:ext cx="3554448" cy="490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Intel Unnati 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66776" y="962025"/>
            <a:ext cx="3554448" cy="490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Aug 2023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74716" y="6010954"/>
            <a:ext cx="12507360" cy="634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5"/>
              </a:lnSpc>
            </a:pPr>
            <a:r>
              <a:rPr lang="en-US" sz="4599">
                <a:solidFill>
                  <a:srgbClr val="545454"/>
                </a:solidFill>
                <a:latin typeface="League Spartan"/>
              </a:rPr>
              <a:t>Using Logistic Regression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890320" y="3844925"/>
            <a:ext cx="12507360" cy="2730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99"/>
              </a:lnSpc>
            </a:pPr>
            <a:r>
              <a:rPr lang="en-US" sz="9999">
                <a:solidFill>
                  <a:srgbClr val="545454"/>
                </a:solidFill>
                <a:latin typeface="League Spartan"/>
              </a:rPr>
              <a:t>Thank you</a:t>
            </a:r>
          </a:p>
          <a:p>
            <a:pPr algn="ctr">
              <a:lnSpc>
                <a:spcPts val="10599"/>
              </a:lnSpc>
            </a:pPr>
            <a:r>
              <a:rPr lang="en-US" sz="9999">
                <a:solidFill>
                  <a:srgbClr val="545454"/>
                </a:solidFill>
                <a:latin typeface="League Spartan"/>
              </a:rPr>
              <a:t>for listening!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3704852" y="8731885"/>
            <a:ext cx="3554448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Team RazorCode, RIT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272145"/>
            <a:ext cx="3554448" cy="490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Intel Unnati 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366776" y="962025"/>
            <a:ext cx="3554448" cy="490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Aug 2023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14869" y="1254134"/>
            <a:ext cx="5973981" cy="679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Problem Statement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514869" y="2278111"/>
            <a:ext cx="4871495" cy="1822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Fake news detection using machine learning for reliable and accurate classification in a digital information ecosystem.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14869" y="5050940"/>
            <a:ext cx="5204075" cy="679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Team RazorCode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514869" y="6092323"/>
            <a:ext cx="5204075" cy="490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Team Members: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59460" y="6664932"/>
            <a:ext cx="5714893" cy="1365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Pranshu Jha</a:t>
            </a:r>
          </a:p>
          <a:p>
            <a:pPr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Ravi Rohith A</a:t>
            </a:r>
          </a:p>
          <a:p>
            <a:pPr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Ramkishor 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539868" y="1254134"/>
            <a:ext cx="4871495" cy="679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Tools Used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539868" y="2297161"/>
            <a:ext cx="4871495" cy="9861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Python, SciKit, Pandas, NLTK, Jupyter Notebook 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6271012" y="8535568"/>
            <a:ext cx="1021283" cy="1021283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6581489" y="8776970"/>
            <a:ext cx="362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EBEBEB"/>
                </a:solidFill>
                <a:latin typeface="Poppins Light"/>
              </a:rPr>
              <a:t>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516132" y="6092323"/>
            <a:ext cx="5204075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Mentor: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260723" y="6664932"/>
            <a:ext cx="5714893" cy="451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Dr. O. Pandithurai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72750" y="0"/>
            <a:ext cx="7715250" cy="10287000"/>
          </a:xfrm>
          <a:custGeom>
            <a:avLst/>
            <a:gdLst/>
            <a:ahLst/>
            <a:cxnLst/>
            <a:rect r="r" b="b" t="t" l="l"/>
            <a:pathLst>
              <a:path h="10287000" w="7715250">
                <a:moveTo>
                  <a:pt x="0" y="0"/>
                </a:moveTo>
                <a:lnTo>
                  <a:pt x="7715250" y="0"/>
                </a:lnTo>
                <a:lnTo>
                  <a:pt x="771525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937" t="0" r="-4993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271012" y="8535568"/>
            <a:ext cx="1021283" cy="1021283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EBEBEB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6581489" y="8776970"/>
            <a:ext cx="362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Poppins Light"/>
              </a:rPr>
              <a:t>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067849"/>
            <a:ext cx="8115300" cy="446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The proliferation of fake news in the digital age poses a significant threat to society, undermining trust in media and influencing public opinion.</a:t>
            </a:r>
          </a:p>
          <a:p>
            <a:pPr>
              <a:lnSpc>
                <a:spcPts val="4479"/>
              </a:lnSpc>
            </a:pPr>
          </a:p>
          <a:p>
            <a:pPr>
              <a:lnSpc>
                <a:spcPts val="447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This project explores the application of logistic regression for fake news detection, aiming to distinguish between genuine and fabricated articles with high accuracy.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330884"/>
            <a:ext cx="8465479" cy="1038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6000">
                <a:solidFill>
                  <a:srgbClr val="545454"/>
                </a:solidFill>
                <a:latin typeface="League Spartan"/>
              </a:rPr>
              <a:t>Fake News Detection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6861185" cy="5143500"/>
          </a:xfrm>
          <a:custGeom>
            <a:avLst/>
            <a:gdLst/>
            <a:ahLst/>
            <a:cxnLst/>
            <a:rect r="r" b="b" t="t" l="l"/>
            <a:pathLst>
              <a:path h="5143500" w="6861185">
                <a:moveTo>
                  <a:pt x="0" y="0"/>
                </a:moveTo>
                <a:lnTo>
                  <a:pt x="6861185" y="0"/>
                </a:lnTo>
                <a:lnTo>
                  <a:pt x="6861185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4" r="0" b="-5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846728" y="0"/>
            <a:ext cx="4757737" cy="5143500"/>
          </a:xfrm>
          <a:custGeom>
            <a:avLst/>
            <a:gdLst/>
            <a:ahLst/>
            <a:cxnLst/>
            <a:rect r="r" b="b" t="t" l="l"/>
            <a:pathLst>
              <a:path h="5143500" w="4757737">
                <a:moveTo>
                  <a:pt x="0" y="0"/>
                </a:moveTo>
                <a:lnTo>
                  <a:pt x="4757737" y="0"/>
                </a:lnTo>
                <a:lnTo>
                  <a:pt x="4757737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9434" r="0" b="-1943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5143500"/>
            <a:ext cx="3898847" cy="5143500"/>
          </a:xfrm>
          <a:custGeom>
            <a:avLst/>
            <a:gdLst/>
            <a:ahLst/>
            <a:cxnLst/>
            <a:rect r="r" b="b" t="t" l="l"/>
            <a:pathLst>
              <a:path h="5143500" w="3898847">
                <a:moveTo>
                  <a:pt x="0" y="0"/>
                </a:moveTo>
                <a:lnTo>
                  <a:pt x="3898847" y="0"/>
                </a:lnTo>
                <a:lnTo>
                  <a:pt x="3898847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8942" t="0" r="-48942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898847" y="5143500"/>
            <a:ext cx="7705618" cy="5143500"/>
          </a:xfrm>
          <a:custGeom>
            <a:avLst/>
            <a:gdLst/>
            <a:ahLst/>
            <a:cxnLst/>
            <a:rect r="r" b="b" t="t" l="l"/>
            <a:pathLst>
              <a:path h="5143500" w="7705618">
                <a:moveTo>
                  <a:pt x="0" y="0"/>
                </a:moveTo>
                <a:lnTo>
                  <a:pt x="7705618" y="0"/>
                </a:lnTo>
                <a:lnTo>
                  <a:pt x="7705618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386" t="0" r="-9386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271012" y="8535568"/>
            <a:ext cx="1021283" cy="1021283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2259755" y="2876961"/>
            <a:ext cx="4871495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545454"/>
                </a:solidFill>
                <a:latin typeface="Poppins Medium"/>
              </a:rPr>
              <a:t>a. Accuracy Enhancement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288330" y="952500"/>
            <a:ext cx="4871495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Objectives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581489" y="8776970"/>
            <a:ext cx="362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EBEBEB"/>
                </a:solidFill>
                <a:latin typeface="Poppins Light"/>
              </a:rPr>
              <a:t>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259755" y="4317533"/>
            <a:ext cx="4871495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545454"/>
                </a:solidFill>
                <a:latin typeface="Poppins Medium"/>
              </a:rPr>
              <a:t>b. Identifying Manipulation    </a:t>
            </a:r>
            <a:r>
              <a:rPr lang="en-US" sz="2600">
                <a:solidFill>
                  <a:srgbClr val="EBEBEB"/>
                </a:solidFill>
                <a:latin typeface="Poppins Medium"/>
              </a:rPr>
              <a:t>b. </a:t>
            </a:r>
            <a:r>
              <a:rPr lang="en-US" sz="2600">
                <a:solidFill>
                  <a:srgbClr val="545454"/>
                </a:solidFill>
                <a:latin typeface="Poppins Medium"/>
              </a:rPr>
              <a:t>Techniques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259755" y="6213643"/>
            <a:ext cx="4871495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545454"/>
                </a:solidFill>
                <a:latin typeface="Poppins Medium"/>
              </a:rPr>
              <a:t>c. Combat Viral Spread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288330" y="7652552"/>
            <a:ext cx="4871495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>
                <a:solidFill>
                  <a:srgbClr val="545454"/>
                </a:solidFill>
                <a:latin typeface="Poppins Medium"/>
              </a:rPr>
              <a:t>d. Evaluate System</a:t>
            </a:r>
          </a:p>
          <a:p>
            <a:pPr>
              <a:lnSpc>
                <a:spcPts val="3640"/>
              </a:lnSpc>
            </a:pPr>
            <a:r>
              <a:rPr lang="en-US" sz="2600">
                <a:solidFill>
                  <a:srgbClr val="EBEBEB"/>
                </a:solidFill>
                <a:latin typeface="Poppins Medium"/>
              </a:rPr>
              <a:t>d. </a:t>
            </a:r>
            <a:r>
              <a:rPr lang="en-US" sz="2600">
                <a:solidFill>
                  <a:srgbClr val="545454"/>
                </a:solidFill>
                <a:latin typeface="Poppins Medium"/>
              </a:rPr>
              <a:t>Performance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4482511" cy="10287000"/>
          </a:xfrm>
          <a:custGeom>
            <a:avLst/>
            <a:gdLst/>
            <a:ahLst/>
            <a:cxnLst/>
            <a:rect r="r" b="b" t="t" l="l"/>
            <a:pathLst>
              <a:path h="10287000" w="4482511">
                <a:moveTo>
                  <a:pt x="0" y="0"/>
                </a:moveTo>
                <a:lnTo>
                  <a:pt x="4482511" y="0"/>
                </a:lnTo>
                <a:lnTo>
                  <a:pt x="448251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431" t="0" r="-26431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805489" y="0"/>
            <a:ext cx="4482511" cy="10287000"/>
          </a:xfrm>
          <a:custGeom>
            <a:avLst/>
            <a:gdLst/>
            <a:ahLst/>
            <a:cxnLst/>
            <a:rect r="r" b="b" t="t" l="l"/>
            <a:pathLst>
              <a:path h="10287000" w="4482511">
                <a:moveTo>
                  <a:pt x="0" y="0"/>
                </a:moveTo>
                <a:lnTo>
                  <a:pt x="4482511" y="0"/>
                </a:lnTo>
                <a:lnTo>
                  <a:pt x="448251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6431" t="0" r="-26431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521347" y="4659208"/>
            <a:ext cx="7245306" cy="5023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The logistic regression model employed for fake news detection achieves an impressive accuracy rate of 99.6%. The high accuracy rate demonstrates the model's robustness in accurately classifying between genuine and fabricated news. With its simplicity and interpretability, the logistic regression model proves to be a valuable tool in the fight against misinformation, providing reliable and accurate detection capabilities. The model's 99.6% accuracy underscores its effectiveness in addressing the challenges posed by fake news in today's digital landscape.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521347" y="3905757"/>
            <a:ext cx="4871495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The Model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521347" y="952500"/>
            <a:ext cx="5614579" cy="208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Logistic </a:t>
            </a:r>
          </a:p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Regression for</a:t>
            </a:r>
          </a:p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Fake News Detection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71989" y="8967470"/>
            <a:ext cx="362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EBEBEB"/>
                </a:solidFill>
                <a:latin typeface="Poppins Light"/>
              </a:rPr>
              <a:t>5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6271012" y="8535568"/>
            <a:ext cx="1021283" cy="1021283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6581489" y="8776970"/>
            <a:ext cx="362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EBEBEB"/>
                </a:solidFill>
                <a:latin typeface="Poppins Light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4" t="0" r="-44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271012" y="8535568"/>
            <a:ext cx="1021283" cy="1021283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3908867" y="1907665"/>
            <a:ext cx="10400836" cy="9611309"/>
            <a:chOff x="0" y="0"/>
            <a:chExt cx="2739315" cy="253137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39315" cy="2531373"/>
            </a:xfrm>
            <a:custGeom>
              <a:avLst/>
              <a:gdLst/>
              <a:ahLst/>
              <a:cxnLst/>
              <a:rect r="r" b="b" t="t" l="l"/>
              <a:pathLst>
                <a:path h="2531373" w="2739315">
                  <a:moveTo>
                    <a:pt x="37962" y="0"/>
                  </a:moveTo>
                  <a:lnTo>
                    <a:pt x="2701353" y="0"/>
                  </a:lnTo>
                  <a:cubicBezTo>
                    <a:pt x="2711421" y="0"/>
                    <a:pt x="2721077" y="4000"/>
                    <a:pt x="2728196" y="11119"/>
                  </a:cubicBezTo>
                  <a:cubicBezTo>
                    <a:pt x="2735315" y="18238"/>
                    <a:pt x="2739315" y="27894"/>
                    <a:pt x="2739315" y="37962"/>
                  </a:cubicBezTo>
                  <a:lnTo>
                    <a:pt x="2739315" y="2493411"/>
                  </a:lnTo>
                  <a:cubicBezTo>
                    <a:pt x="2739315" y="2503479"/>
                    <a:pt x="2735315" y="2513135"/>
                    <a:pt x="2728196" y="2520254"/>
                  </a:cubicBezTo>
                  <a:cubicBezTo>
                    <a:pt x="2721077" y="2527374"/>
                    <a:pt x="2711421" y="2531373"/>
                    <a:pt x="2701353" y="2531373"/>
                  </a:cubicBezTo>
                  <a:lnTo>
                    <a:pt x="37962" y="2531373"/>
                  </a:lnTo>
                  <a:cubicBezTo>
                    <a:pt x="27894" y="2531373"/>
                    <a:pt x="18238" y="2527374"/>
                    <a:pt x="11119" y="2520254"/>
                  </a:cubicBezTo>
                  <a:cubicBezTo>
                    <a:pt x="4000" y="2513135"/>
                    <a:pt x="0" y="2503479"/>
                    <a:pt x="0" y="2493411"/>
                  </a:cubicBezTo>
                  <a:lnTo>
                    <a:pt x="0" y="37962"/>
                  </a:lnTo>
                  <a:cubicBezTo>
                    <a:pt x="0" y="27894"/>
                    <a:pt x="4000" y="18238"/>
                    <a:pt x="11119" y="11119"/>
                  </a:cubicBezTo>
                  <a:cubicBezTo>
                    <a:pt x="18238" y="4000"/>
                    <a:pt x="27894" y="0"/>
                    <a:pt x="37962" y="0"/>
                  </a:cubicBezTo>
                  <a:close/>
                </a:path>
              </a:pathLst>
            </a:custGeom>
            <a:solidFill>
              <a:srgbClr val="EBEB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812800" cy="869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521347" y="4951902"/>
            <a:ext cx="4871495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Glacial Indifference"/>
              </a:rPr>
              <a:t>Steps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486632" y="5753458"/>
            <a:ext cx="7245306" cy="2929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1. Data Collection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2. Preprocessing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3. Feature Extraction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4. Logistic Regression Model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5. Model Evaluation</a:t>
            </a:r>
          </a:p>
          <a:p>
            <a:pPr>
              <a:lnSpc>
                <a:spcPts val="3359"/>
              </a:lnSpc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6. Model Optimization</a:t>
            </a:r>
          </a:p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545454"/>
                </a:solidFill>
                <a:latin typeface="Glacial Indifference"/>
              </a:rPr>
              <a:t>7. Deployment and Integration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521347" y="3374515"/>
            <a:ext cx="4871495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Architecture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581489" y="8776970"/>
            <a:ext cx="362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EBEBEB"/>
                </a:solidFill>
                <a:latin typeface="Poppins Light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BE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209201" y="0"/>
            <a:ext cx="12078799" cy="10287000"/>
          </a:xfrm>
          <a:custGeom>
            <a:avLst/>
            <a:gdLst/>
            <a:ahLst/>
            <a:cxnLst/>
            <a:rect r="r" b="b" t="t" l="l"/>
            <a:pathLst>
              <a:path h="10287000" w="12078799">
                <a:moveTo>
                  <a:pt x="0" y="0"/>
                </a:moveTo>
                <a:lnTo>
                  <a:pt x="12078799" y="0"/>
                </a:lnTo>
                <a:lnTo>
                  <a:pt x="1207879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07" t="0" r="-300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322909"/>
            <a:ext cx="4871495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Architecture</a:t>
            </a:r>
          </a:p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Diagram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6271012" y="8535568"/>
            <a:ext cx="1021283" cy="1021283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6581489" y="8776970"/>
            <a:ext cx="362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EBEBEB"/>
                </a:solidFill>
                <a:latin typeface="Poppins Light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765325"/>
            <a:chOff x="0" y="0"/>
            <a:chExt cx="5666449" cy="8568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66449" cy="856823"/>
            </a:xfrm>
            <a:custGeom>
              <a:avLst/>
              <a:gdLst/>
              <a:ahLst/>
              <a:cxnLst/>
              <a:rect r="r" b="b" t="t" l="l"/>
              <a:pathLst>
                <a:path h="856823" w="5666449">
                  <a:moveTo>
                    <a:pt x="0" y="0"/>
                  </a:moveTo>
                  <a:lnTo>
                    <a:pt x="5666449" y="0"/>
                  </a:lnTo>
                  <a:lnTo>
                    <a:pt x="5666449" y="856823"/>
                  </a:lnTo>
                  <a:lnTo>
                    <a:pt x="0" y="856823"/>
                  </a:lnTo>
                  <a:close/>
                </a:path>
              </a:pathLst>
            </a:custGeom>
            <a:solidFill>
              <a:srgbClr val="EBEBEB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0" y="2765325"/>
            <a:ext cx="9144000" cy="7521675"/>
          </a:xfrm>
          <a:custGeom>
            <a:avLst/>
            <a:gdLst/>
            <a:ahLst/>
            <a:cxnLst/>
            <a:rect r="r" b="b" t="t" l="l"/>
            <a:pathLst>
              <a:path h="7521675" w="9144000">
                <a:moveTo>
                  <a:pt x="0" y="0"/>
                </a:moveTo>
                <a:lnTo>
                  <a:pt x="9144000" y="0"/>
                </a:lnTo>
                <a:lnTo>
                  <a:pt x="9144000" y="7521675"/>
                </a:lnTo>
                <a:lnTo>
                  <a:pt x="0" y="75216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732" t="0" r="-1173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624523"/>
            <a:ext cx="4871495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Software Model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013994" y="4238841"/>
            <a:ext cx="7245306" cy="3642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Poppins Light"/>
              </a:rPr>
              <a:t>Programming Language</a:t>
            </a:r>
          </a:p>
          <a:p>
            <a:pPr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Poppins Light"/>
              </a:rPr>
              <a:t>Data Processing and Analysis</a:t>
            </a:r>
          </a:p>
          <a:p>
            <a:pPr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Poppins Light"/>
              </a:rPr>
              <a:t>Machine Learning Libraries</a:t>
            </a:r>
          </a:p>
          <a:p>
            <a:pPr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Poppins Light"/>
              </a:rPr>
              <a:t>Natural Language Processing (NLP) Libraries</a:t>
            </a:r>
          </a:p>
          <a:p>
            <a:pPr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Poppins Light"/>
              </a:rPr>
              <a:t>Model Evaluation and Metrics</a:t>
            </a:r>
          </a:p>
          <a:p>
            <a:pPr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Poppins Light"/>
              </a:rPr>
              <a:t>Development Environment</a:t>
            </a:r>
          </a:p>
          <a:p>
            <a:pPr marL="518160" indent="-259080" lvl="1">
              <a:lnSpc>
                <a:spcPts val="3600"/>
              </a:lnSpc>
              <a:buFont typeface="Arial"/>
              <a:buChar char="•"/>
            </a:pPr>
            <a:r>
              <a:rPr lang="en-US" sz="2400">
                <a:solidFill>
                  <a:srgbClr val="545454"/>
                </a:solidFill>
                <a:latin typeface="Poppins Light"/>
              </a:rPr>
              <a:t>Deployment Framework</a:t>
            </a:r>
          </a:p>
          <a:p>
            <a:pPr>
              <a:lnSpc>
                <a:spcPts val="36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013994" y="3577171"/>
            <a:ext cx="656749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545454"/>
                </a:solidFill>
                <a:latin typeface="Poppins Medium"/>
              </a:rPr>
              <a:t>Elements of The Software Model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6271012" y="8535568"/>
            <a:ext cx="1021283" cy="1021283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6581489" y="8776970"/>
            <a:ext cx="362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EBEBEB"/>
                </a:solidFill>
                <a:latin typeface="Poppins Light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71012" y="8535568"/>
            <a:ext cx="1021283" cy="1021283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45454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6581489" y="8776970"/>
            <a:ext cx="362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EBEBEB"/>
                </a:solidFill>
                <a:latin typeface="Poppins Light"/>
              </a:rPr>
              <a:t>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579957" y="1992468"/>
            <a:ext cx="9246156" cy="7425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In conclusion, the logistic regression model developed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for fake news detection demonstrates remarkable accuracy,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achieving a rate of 99.6%.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By leveraging the simplicity and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interpretability of logistic regression, coupled with robust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preprocessing techniques and feature extraction, the model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effectively distinguishes between genuine and fake news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articles. This high accuracy rate underscores the potential of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logistic regression as a powerful tool in combatting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misinformation.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The findings of this research highlight the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significance of the model in contributing to the development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Glacial Indifference"/>
              </a:rPr>
              <a:t>of reliable and accurate fake news detection system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579957" y="952500"/>
            <a:ext cx="4871495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545454"/>
                </a:solidFill>
                <a:latin typeface="League Spartan"/>
              </a:rPr>
              <a:t>Conclusion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0" y="0"/>
            <a:ext cx="4482511" cy="10287000"/>
          </a:xfrm>
          <a:custGeom>
            <a:avLst/>
            <a:gdLst/>
            <a:ahLst/>
            <a:cxnLst/>
            <a:rect r="r" b="b" t="t" l="l"/>
            <a:pathLst>
              <a:path h="10287000" w="4482511">
                <a:moveTo>
                  <a:pt x="0" y="0"/>
                </a:moveTo>
                <a:lnTo>
                  <a:pt x="4482511" y="0"/>
                </a:lnTo>
                <a:lnTo>
                  <a:pt x="448251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057" t="0" r="-22805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DAFqQW-W2wg</dc:identifier>
  <dcterms:modified xsi:type="dcterms:W3CDTF">2011-08-01T06:04:30Z</dcterms:modified>
  <cp:revision>1</cp:revision>
  <dc:title>Black White Simple Minimalist Functional Interview Job Presentation Template</dc:title>
</cp:coreProperties>
</file>

<file path=docProps/thumbnail.jpeg>
</file>